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45"/>
  </p:notesMasterIdLst>
  <p:handoutMasterIdLst>
    <p:handoutMasterId r:id="rId46"/>
  </p:handoutMasterIdLst>
  <p:sldIdLst>
    <p:sldId id="415" r:id="rId2"/>
    <p:sldId id="416" r:id="rId3"/>
    <p:sldId id="417" r:id="rId4"/>
    <p:sldId id="418" r:id="rId5"/>
    <p:sldId id="419" r:id="rId6"/>
    <p:sldId id="422" r:id="rId7"/>
    <p:sldId id="420" r:id="rId8"/>
    <p:sldId id="449" r:id="rId9"/>
    <p:sldId id="448" r:id="rId10"/>
    <p:sldId id="447" r:id="rId11"/>
    <p:sldId id="265" r:id="rId12"/>
    <p:sldId id="414" r:id="rId13"/>
    <p:sldId id="323" r:id="rId14"/>
    <p:sldId id="324" r:id="rId15"/>
    <p:sldId id="325" r:id="rId16"/>
    <p:sldId id="421" r:id="rId17"/>
    <p:sldId id="423" r:id="rId18"/>
    <p:sldId id="424" r:id="rId19"/>
    <p:sldId id="425" r:id="rId20"/>
    <p:sldId id="426" r:id="rId21"/>
    <p:sldId id="427" r:id="rId22"/>
    <p:sldId id="428" r:id="rId23"/>
    <p:sldId id="429" r:id="rId24"/>
    <p:sldId id="430" r:id="rId25"/>
    <p:sldId id="431" r:id="rId26"/>
    <p:sldId id="432" r:id="rId27"/>
    <p:sldId id="433" r:id="rId28"/>
    <p:sldId id="392" r:id="rId29"/>
    <p:sldId id="284" r:id="rId30"/>
    <p:sldId id="434" r:id="rId31"/>
    <p:sldId id="435" r:id="rId32"/>
    <p:sldId id="436" r:id="rId33"/>
    <p:sldId id="437" r:id="rId34"/>
    <p:sldId id="438" r:id="rId35"/>
    <p:sldId id="439" r:id="rId36"/>
    <p:sldId id="440" r:id="rId37"/>
    <p:sldId id="441" r:id="rId38"/>
    <p:sldId id="442" r:id="rId39"/>
    <p:sldId id="443" r:id="rId40"/>
    <p:sldId id="444" r:id="rId41"/>
    <p:sldId id="445" r:id="rId42"/>
    <p:sldId id="446" r:id="rId43"/>
    <p:sldId id="263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802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ОПТИМИЗАЦИЯ ФУНКЦИИ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6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355A43-6DE0-4D7B-A052-E8A9F689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Седловые точки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8624978-74E1-4283-9513-4C41BA765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Точки, где градиент равен 0 по всем координатам, но они не являются ни минимумами, ни максимумами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0D94BC-50B9-4481-A92A-D6DB123DE4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857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57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МНОГОСЛОЙНЫЙ ПЕРСЕПТРОН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C1411-3E19-47FE-BF56-B019C79A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2DE2A8-CA1F-4A02-855E-278DFD5588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FE52FE-BDE7-46EA-9815-8A5D8CC43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51494"/>
            <a:ext cx="8946392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3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Признаки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/>
              </a:rPr>
              <a:t>Локальные признаки (</a:t>
            </a:r>
            <a:r>
              <a:rPr lang="ru-RU" sz="2000" dirty="0" err="1">
                <a:latin typeface="Golos Text" panose="020B0503020202020204"/>
              </a:rPr>
              <a:t>local</a:t>
            </a:r>
            <a:r>
              <a:rPr lang="ru-RU" sz="2000" dirty="0">
                <a:latin typeface="Golos Text" panose="020B0503020202020204"/>
              </a:rPr>
              <a:t> </a:t>
            </a:r>
            <a:r>
              <a:rPr lang="ru-RU" sz="2000" dirty="0" err="1">
                <a:latin typeface="Golos Text" panose="020B0503020202020204"/>
              </a:rPr>
              <a:t>feature</a:t>
            </a:r>
            <a:r>
              <a:rPr lang="ru-RU" sz="2000" dirty="0">
                <a:latin typeface="Golos Text" panose="020B0503020202020204"/>
              </a:rPr>
              <a:t>) извлекаются в первом скрытом слое.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/>
              </a:rPr>
              <a:t>Глобальные признаки (</a:t>
            </a:r>
            <a:r>
              <a:rPr lang="ru-RU" sz="2000" dirty="0" err="1">
                <a:latin typeface="Golos Text" panose="020B0503020202020204"/>
              </a:rPr>
              <a:t>global</a:t>
            </a:r>
            <a:r>
              <a:rPr lang="ru-RU" sz="2000" dirty="0">
                <a:latin typeface="Golos Text" panose="020B0503020202020204"/>
              </a:rPr>
              <a:t> </a:t>
            </a:r>
            <a:r>
              <a:rPr lang="ru-RU" sz="2000" dirty="0" err="1">
                <a:latin typeface="Golos Text" panose="020B0503020202020204"/>
              </a:rPr>
              <a:t>feature</a:t>
            </a:r>
            <a:r>
              <a:rPr lang="ru-RU" sz="2000" dirty="0">
                <a:latin typeface="Golos Text" panose="020B0503020202020204"/>
              </a:rPr>
              <a:t>) извлекаются во втором скрытом слое. В частности, нейрон второго скрытого слоя "обобщает" выходные сигналы нейронов первого скрытого слоя, относящихся к конкретной области входного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263600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Распространение сигнала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093E1E3-4846-4E31-9D25-709C03652A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1600" y="1045966"/>
            <a:ext cx="5328000" cy="36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1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Ошибка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сигнал ошибки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общая энергия ошибки сети (</a:t>
                </a:r>
                <a:r>
                  <a:rPr lang="en-US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C – </a:t>
                </a:r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количество классов)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функция стоимости (</a:t>
                </a:r>
                <a:r>
                  <a:rPr lang="en-US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cost function</a:t>
                </a:r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) – мера эффективности обучения (</a:t>
                </a:r>
                <a:r>
                  <a:rPr lang="en-US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N – </a:t>
                </a:r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количество примеров)</a:t>
                </a:r>
                <a:endParaRPr lang="en-US" sz="20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endParaRPr lang="ru-RU" sz="16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7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F2EBA-A0EA-4D8F-B2E3-CE355E2B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Обратное распространение ошибки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C2D9593-3972-4870-8A2D-B2A0A4F83B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Галушкин А.И. – 1974 и Пол </a:t>
                </a:r>
                <a:r>
                  <a:rPr lang="ru-RU" sz="1800" dirty="0" err="1">
                    <a:latin typeface="Golos Text" panose="020B0503020202020204" pitchFamily="34" charset="0"/>
                    <a:ea typeface="Golos Text" panose="020B0503020202020204" pitchFamily="34" charset="0"/>
                  </a:rPr>
                  <a:t>Вербос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- 1974</a:t>
                </a: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Существенно развит Дэвидом </a:t>
                </a:r>
                <a:r>
                  <a:rPr lang="ru-RU" sz="1800" dirty="0" err="1">
                    <a:latin typeface="Golos Text" panose="020B0503020202020204" pitchFamily="34" charset="0"/>
                    <a:ea typeface="Golos Text" panose="020B0503020202020204" pitchFamily="34" charset="0"/>
                  </a:rPr>
                  <a:t>Румельхартом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, Джеффри </a:t>
                </a:r>
                <a:r>
                  <a:rPr lang="ru-RU" sz="1800" dirty="0" err="1">
                    <a:latin typeface="Golos Text" panose="020B0503020202020204" pitchFamily="34" charset="0"/>
                    <a:ea typeface="Golos Text" panose="020B0503020202020204" pitchFamily="34" charset="0"/>
                  </a:rPr>
                  <a:t>Хинтоном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и Рональдом Вильямсом - 1986</a:t>
                </a:r>
              </a:p>
              <a:p>
                <a:r>
                  <a:rPr lang="ru-RU" sz="1800" dirty="0" err="1">
                    <a:latin typeface="Golos Text" panose="020B0503020202020204" pitchFamily="34" charset="0"/>
                    <a:ea typeface="Golos Text" panose="020B0503020202020204" pitchFamily="34" charset="0"/>
                  </a:rPr>
                  <a:t>Барцевым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С.И. и </a:t>
                </a:r>
                <a:r>
                  <a:rPr lang="ru-RU" sz="1800" dirty="0" err="1">
                    <a:latin typeface="Golos Text" panose="020B0503020202020204" pitchFamily="34" charset="0"/>
                    <a:ea typeface="Golos Text" panose="020B0503020202020204" pitchFamily="34" charset="0"/>
                  </a:rPr>
                  <a:t>Охониным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В.А. - 1986</a:t>
                </a:r>
              </a:p>
              <a:p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Применение к синаптическому весу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коррекции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, пропорциональной частной производной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фактор чувствительности, определяющий направление поиска в пространстве весов для веса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C2D9593-3972-4870-8A2D-B2A0A4F83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29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A311D-3B81-482A-B3C2-1B6F1CE4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Обратное распространение ошибки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D69215E-2D94-413A-83ED-0FBB267EE9E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По правилу цепочки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endParaRPr lang="en-US" sz="20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endParaRPr lang="en-US" sz="20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D69215E-2D94-413A-83ED-0FBB267EE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E188642-4931-4B41-ADA1-E7A062D2AA9F}"/>
              </a:ext>
            </a:extLst>
          </p:cNvPr>
          <p:cNvSpPr/>
          <p:nvPr/>
        </p:nvSpPr>
        <p:spPr>
          <a:xfrm>
            <a:off x="3136301" y="1530413"/>
            <a:ext cx="819392" cy="720080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F2C51E5-81D2-4594-8F4D-6D4E109D8BAC}"/>
              </a:ext>
            </a:extLst>
          </p:cNvPr>
          <p:cNvSpPr/>
          <p:nvPr/>
        </p:nvSpPr>
        <p:spPr>
          <a:xfrm>
            <a:off x="3235613" y="2422649"/>
            <a:ext cx="747384" cy="446499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76F5665-AF27-4419-B12D-D135AC699B08}"/>
              </a:ext>
            </a:extLst>
          </p:cNvPr>
          <p:cNvSpPr/>
          <p:nvPr/>
        </p:nvSpPr>
        <p:spPr>
          <a:xfrm>
            <a:off x="4056185" y="2439863"/>
            <a:ext cx="538930" cy="401858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3FA8145-EA96-474C-9E82-7F4C52C1DCBF}"/>
              </a:ext>
            </a:extLst>
          </p:cNvPr>
          <p:cNvSpPr/>
          <p:nvPr/>
        </p:nvSpPr>
        <p:spPr>
          <a:xfrm>
            <a:off x="4687165" y="2422649"/>
            <a:ext cx="1068728" cy="446499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54EBCDA-C1A2-4C9E-9FC7-D81930B54B8F}"/>
              </a:ext>
            </a:extLst>
          </p:cNvPr>
          <p:cNvSpPr/>
          <p:nvPr/>
        </p:nvSpPr>
        <p:spPr>
          <a:xfrm>
            <a:off x="5945023" y="2422649"/>
            <a:ext cx="744386" cy="446499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DCFD581-0E91-44FE-ABF5-094362142B5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3545997" y="2250493"/>
            <a:ext cx="63308" cy="172156"/>
          </a:xfrm>
          <a:prstGeom prst="straightConnector1">
            <a:avLst/>
          </a:prstGeom>
          <a:ln>
            <a:solidFill>
              <a:srgbClr val="E31E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11A0D3A-5A50-46F1-8BE1-D42F4707C513}"/>
              </a:ext>
            </a:extLst>
          </p:cNvPr>
          <p:cNvSpPr/>
          <p:nvPr/>
        </p:nvSpPr>
        <p:spPr>
          <a:xfrm>
            <a:off x="3955693" y="1528575"/>
            <a:ext cx="731472" cy="720080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8F12DCE-9DCB-4CEB-9968-815AAEF9E3D4}"/>
              </a:ext>
            </a:extLst>
          </p:cNvPr>
          <p:cNvSpPr/>
          <p:nvPr/>
        </p:nvSpPr>
        <p:spPr>
          <a:xfrm>
            <a:off x="4687165" y="1535888"/>
            <a:ext cx="819392" cy="720080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A807F56-2504-4215-93E6-A66A083FE40D}"/>
              </a:ext>
            </a:extLst>
          </p:cNvPr>
          <p:cNvSpPr/>
          <p:nvPr/>
        </p:nvSpPr>
        <p:spPr>
          <a:xfrm>
            <a:off x="5509309" y="1535888"/>
            <a:ext cx="819392" cy="720080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C0C1837-758B-4F0C-9403-0D89D5EEFDC7}"/>
              </a:ext>
            </a:extLst>
          </p:cNvPr>
          <p:cNvCxnSpPr>
            <a:stCxn id="23" idx="2"/>
            <a:endCxn id="19" idx="0"/>
          </p:cNvCxnSpPr>
          <p:nvPr/>
        </p:nvCxnSpPr>
        <p:spPr>
          <a:xfrm>
            <a:off x="4321429" y="2248655"/>
            <a:ext cx="4221" cy="191208"/>
          </a:xfrm>
          <a:prstGeom prst="straightConnector1">
            <a:avLst/>
          </a:prstGeom>
          <a:ln>
            <a:solidFill>
              <a:srgbClr val="EA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82E28FB-1F12-4202-82B2-319DBA5E3BB4}"/>
              </a:ext>
            </a:extLst>
          </p:cNvPr>
          <p:cNvCxnSpPr>
            <a:stCxn id="24" idx="2"/>
            <a:endCxn id="20" idx="0"/>
          </p:cNvCxnSpPr>
          <p:nvPr/>
        </p:nvCxnSpPr>
        <p:spPr>
          <a:xfrm>
            <a:off x="5096861" y="2255968"/>
            <a:ext cx="124668" cy="166681"/>
          </a:xfrm>
          <a:prstGeom prst="straightConnector1">
            <a:avLst/>
          </a:prstGeom>
          <a:ln>
            <a:solidFill>
              <a:srgbClr val="EA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083A81B-5823-4AEB-B853-106CBFB02A99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5919005" y="2255968"/>
            <a:ext cx="419719" cy="166681"/>
          </a:xfrm>
          <a:prstGeom prst="straightConnector1">
            <a:avLst/>
          </a:prstGeom>
          <a:ln>
            <a:solidFill>
              <a:srgbClr val="EA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8A5497D-14E2-4549-BCD5-D38064635438}"/>
                  </a:ext>
                </a:extLst>
              </p:cNvPr>
              <p:cNvSpPr/>
              <p:nvPr/>
            </p:nvSpPr>
            <p:spPr>
              <a:xfrm>
                <a:off x="4585927" y="2423606"/>
                <a:ext cx="1282467" cy="42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8A5497D-14E2-4549-BCD5-D38064635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927" y="2423606"/>
                <a:ext cx="1282467" cy="429285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BF603EB8-5FE6-4838-811E-B87E369785CA}"/>
                  </a:ext>
                </a:extLst>
              </p:cNvPr>
              <p:cNvSpPr/>
              <p:nvPr/>
            </p:nvSpPr>
            <p:spPr>
              <a:xfrm>
                <a:off x="5941582" y="2406392"/>
                <a:ext cx="77040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BF603EB8-5FE6-4838-811E-B87E36978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582" y="2406392"/>
                <a:ext cx="770404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5D7DD5DA-A084-4536-8580-942CB1DE68F6}"/>
                  </a:ext>
                </a:extLst>
              </p:cNvPr>
              <p:cNvSpPr/>
              <p:nvPr/>
            </p:nvSpPr>
            <p:spPr>
              <a:xfrm>
                <a:off x="3226425" y="2442213"/>
                <a:ext cx="74738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5D7DD5DA-A084-4536-8580-942CB1DE6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25" y="2442213"/>
                <a:ext cx="747384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2A05940B-44C5-42EB-BBBD-45C5C709BB33}"/>
                  </a:ext>
                </a:extLst>
              </p:cNvPr>
              <p:cNvSpPr/>
              <p:nvPr/>
            </p:nvSpPr>
            <p:spPr>
              <a:xfrm>
                <a:off x="3973809" y="2442213"/>
                <a:ext cx="538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2A05940B-44C5-42EB-BBBD-45C5C709B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09" y="2442213"/>
                <a:ext cx="5389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58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FF473-75C3-4841-B866-1DDAEC59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Дельта-правило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7680FC-A848-4E82-97CD-4232E20845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d>
                        <m:d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latin typeface="Acrom" panose="00000500000000000000" pitchFamily="50" charset="-52"/>
                </a:endParaRPr>
              </a:p>
              <a:p>
                <a:endParaRPr lang="ru-RU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7680FC-A848-4E82-97CD-4232E2084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058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DB16C-632D-4D5F-8BFB-24C92F8E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Обратное распространение ошибки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3904AF-DBFB-4864-8083-BE479A328D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d>
                      <m:d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дельта-правило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ru-RU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sSubSup>
                      <m:sSubSup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локальный градиент для выходного слоя</a:t>
                </a: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Локальный градиент для скрытых слоев: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ru-RU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ru-RU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b>
                            <m:sSubPr>
                              <m:ctrlP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endParaRPr lang="ru-RU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3904AF-DBFB-4864-8083-BE479A328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3B7E7C-3F9E-47E0-BA44-7D841DC6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328" y="2037600"/>
            <a:ext cx="3403472" cy="26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1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9D4A4-82EE-4EED-B6F4-4BC0EF78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Численный метод поиска безусловного минимума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E15E4E5-2062-41F3-9E3E-F6B868271E4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Есть непрерывно дифференцируемая функция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Численное решение задачи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связано с построением последовательности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точек, обладающих свойством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.</a:t>
                </a:r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Общее правило построения последовательности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ru-RU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ru-RU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ru-RU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начальная точка поиска,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приемлемое направление перехода (направление спуска),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- величина шага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E15E4E5-2062-41F3-9E3E-F6B868271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959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DB16C-632D-4D5F-8BFB-24C92F8E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Обратное распространение ошибки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904AF-DBFB-4864-8083-BE479A328D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Golos Text" panose="020B0503020202020204" pitchFamily="34" charset="0"/>
                <a:ea typeface="Golos Text" panose="020B0503020202020204" pitchFamily="34" charset="0"/>
              </a:rPr>
              <a:t>Задаем начальные значения весов нейронной сети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Golos Text" panose="020B0503020202020204" pitchFamily="34" charset="0"/>
                <a:ea typeface="Golos Text" panose="020B0503020202020204" pitchFamily="34" charset="0"/>
              </a:rPr>
              <a:t>Берем пример из обучающей выборки и послойно считаем выходы нейронов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Golos Text" panose="020B0503020202020204" pitchFamily="34" charset="0"/>
                <a:ea typeface="Golos Text" panose="020B0503020202020204" pitchFamily="34" charset="0"/>
              </a:rPr>
              <a:t>На выходном слое считаем сигнал ошибки для каждого нейрона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Golos Text" panose="020B0503020202020204" pitchFamily="34" charset="0"/>
                <a:ea typeface="Golos Text" panose="020B0503020202020204" pitchFamily="34" charset="0"/>
              </a:rPr>
              <a:t>Считаем локальный градиент для выходного слоя и обновляем веса по дельта-правилу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Golos Text" panose="020B0503020202020204" pitchFamily="34" charset="0"/>
                <a:ea typeface="Golos Text" panose="020B0503020202020204" pitchFamily="34" charset="0"/>
              </a:rPr>
              <a:t>Считаем локальные градиенты для скрытых слоев и также обновляем веса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Golos Text" panose="020B0503020202020204" pitchFamily="34" charset="0"/>
                <a:ea typeface="Golos Text" panose="020B0503020202020204" pitchFamily="34" charset="0"/>
              </a:rPr>
              <a:t>Когда вернемся ко входному слою, на этом закончится </a:t>
            </a:r>
            <a:r>
              <a:rPr lang="ru-RU" sz="1800" b="1" dirty="0">
                <a:latin typeface="Golos Text" panose="020B0503020202020204" pitchFamily="34" charset="0"/>
                <a:ea typeface="Golos Text" panose="020B0503020202020204" pitchFamily="34" charset="0"/>
              </a:rPr>
              <a:t>итерация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Golos Text" panose="020B0503020202020204" pitchFamily="34" charset="0"/>
                <a:ea typeface="Golos Text" panose="020B0503020202020204" pitchFamily="34" charset="0"/>
              </a:rPr>
              <a:t>Подаем следующий пример из выборки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Golos Text" panose="020B0503020202020204" pitchFamily="34" charset="0"/>
                <a:ea typeface="Golos Text" panose="020B0503020202020204" pitchFamily="34" charset="0"/>
              </a:rPr>
              <a:t>Когда исчерпаем выборку закончится </a:t>
            </a:r>
            <a:r>
              <a:rPr lang="ru-RU" sz="1800" b="1" dirty="0">
                <a:latin typeface="Golos Text" panose="020B0503020202020204" pitchFamily="34" charset="0"/>
                <a:ea typeface="Golos Text" panose="020B0503020202020204" pitchFamily="34" charset="0"/>
              </a:rPr>
              <a:t>эпоха</a:t>
            </a:r>
            <a:r>
              <a:rPr lang="ru-RU" sz="1800" dirty="0">
                <a:latin typeface="Golos Text" panose="020B0503020202020204" pitchFamily="34" charset="0"/>
                <a:ea typeface="Golos Text" panose="020B0503020202020204" pitchFamily="34" charset="0"/>
              </a:rPr>
              <a:t> обучения и можно считать функцию потерь</a:t>
            </a:r>
          </a:p>
        </p:txBody>
      </p:sp>
    </p:spTree>
    <p:extLst>
      <p:ext uri="{BB962C8B-B14F-4D97-AF65-F5344CB8AC3E}">
        <p14:creationId xmlns:p14="http://schemas.microsoft.com/office/powerpoint/2010/main" val="2272109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00CD2-6914-4BFA-8E9E-765930EA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Функции активации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D63FC2EE-4E0D-4757-B25B-04E0062B6A41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337280402"/>
                  </p:ext>
                </p:extLst>
              </p:nvPr>
            </p:nvGraphicFramePr>
            <p:xfrm>
              <a:off x="457200" y="1039813"/>
              <a:ext cx="8389937" cy="1653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0509">
                      <a:extLst>
                        <a:ext uri="{9D8B030D-6E8A-4147-A177-3AD203B41FA5}">
                          <a16:colId xmlns:a16="http://schemas.microsoft.com/office/drawing/2014/main" val="3593170819"/>
                        </a:ext>
                      </a:extLst>
                    </a:gridCol>
                    <a:gridCol w="2707891">
                      <a:extLst>
                        <a:ext uri="{9D8B030D-6E8A-4147-A177-3AD203B41FA5}">
                          <a16:colId xmlns:a16="http://schemas.microsoft.com/office/drawing/2014/main" val="299426543"/>
                        </a:ext>
                      </a:extLst>
                    </a:gridCol>
                    <a:gridCol w="3461537">
                      <a:extLst>
                        <a:ext uri="{9D8B030D-6E8A-4147-A177-3AD203B41FA5}">
                          <a16:colId xmlns:a16="http://schemas.microsoft.com/office/drawing/2014/main" val="10771520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Функция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Формула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Производная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79422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Логистическая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ru-RU" sz="1400" b="0" kern="1200" dirty="0">
                            <a:solidFill>
                              <a:schemeClr val="tx1"/>
                            </a:solidFill>
                            <a:latin typeface="Acrom" panose="00000500000000000000" pitchFamily="50" charset="-52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RU" sz="1400" b="0" kern="1200" dirty="0">
                            <a:solidFill>
                              <a:schemeClr val="tx1"/>
                            </a:solidFill>
                            <a:latin typeface="Acrom" panose="00000500000000000000" pitchFamily="50" charset="-52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476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Гиперболический тангенс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RU" sz="1400" b="0" kern="1200" dirty="0">
                            <a:solidFill>
                              <a:schemeClr val="tx1"/>
                            </a:solidFill>
                            <a:latin typeface="Acrom" panose="00000500000000000000" pitchFamily="50" charset="-52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5855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D63FC2EE-4E0D-4757-B25B-04E0062B6A41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337280402"/>
                  </p:ext>
                </p:extLst>
              </p:nvPr>
            </p:nvGraphicFramePr>
            <p:xfrm>
              <a:off x="457200" y="1039813"/>
              <a:ext cx="8389937" cy="1653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0509">
                      <a:extLst>
                        <a:ext uri="{9D8B030D-6E8A-4147-A177-3AD203B41FA5}">
                          <a16:colId xmlns:a16="http://schemas.microsoft.com/office/drawing/2014/main" val="3593170819"/>
                        </a:ext>
                      </a:extLst>
                    </a:gridCol>
                    <a:gridCol w="2707891">
                      <a:extLst>
                        <a:ext uri="{9D8B030D-6E8A-4147-A177-3AD203B41FA5}">
                          <a16:colId xmlns:a16="http://schemas.microsoft.com/office/drawing/2014/main" val="299426543"/>
                        </a:ext>
                      </a:extLst>
                    </a:gridCol>
                    <a:gridCol w="3461537">
                      <a:extLst>
                        <a:ext uri="{9D8B030D-6E8A-4147-A177-3AD203B41FA5}">
                          <a16:colId xmlns:a16="http://schemas.microsoft.com/office/drawing/2014/main" val="10771520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Функция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Формула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Производная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7942224"/>
                      </a:ext>
                    </a:extLst>
                  </a:tr>
                  <a:tr h="642684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Логистическая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82247" t="-62264" r="-128539" b="-1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42782" t="-62264" r="-704" b="-114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47606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Гиперболический тангенс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82247" t="-163810" r="-128539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42782" t="-163810" r="-704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5855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9825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B8A42-3480-412B-B28F-61E1115A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Скорость обучения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6E451DE-817D-452B-B424-F3BC82AD0BF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Если параметр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мал, алгоритм замедляется (</a:t>
                </a:r>
                <a:r>
                  <a:rPr lang="ru-RU" sz="2000" dirty="0" err="1">
                    <a:latin typeface="Golos Text" panose="020B0503020202020204" pitchFamily="34" charset="0"/>
                    <a:ea typeface="Golos Text" panose="020B0503020202020204" pitchFamily="34" charset="0"/>
                  </a:rPr>
                  <a:t>overdamped</a:t>
                </a:r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), и траектория изменения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соответствует гладкой кривой. </a:t>
                </a:r>
              </a:p>
              <a:p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Если параметр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велик, алгоритм ускоряется (</a:t>
                </a:r>
                <a:r>
                  <a:rPr lang="ru-RU" sz="2000" dirty="0" err="1">
                    <a:latin typeface="Golos Text" panose="020B0503020202020204" pitchFamily="34" charset="0"/>
                    <a:ea typeface="Golos Text" panose="020B0503020202020204" pitchFamily="34" charset="0"/>
                  </a:rPr>
                  <a:t>underdamped</a:t>
                </a:r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), и траектория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принимает зигзагообразный вид. </a:t>
                </a:r>
              </a:p>
              <a:p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Если параметр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sz="20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превосходит некоторое критичное значение, алгоритм становится неустойчивым (т.е. расходящимся). </a:t>
                </a:r>
              </a:p>
              <a:p>
                <a:endParaRPr lang="ru-RU" sz="20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6E451DE-817D-452B-B424-F3BC82AD0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6A9BF9-4470-4A88-B8F2-116C185C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18" y="1526654"/>
            <a:ext cx="1292782" cy="17621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8A0950-90CE-496D-BD4C-57967E8A8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400" y="3419165"/>
            <a:ext cx="1611578" cy="11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7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399FC-1F87-4FE4-9A48-7CC0A195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13CB0C-3FED-44E1-997F-3BCF42593C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4" descr="https://habrastorage.org/webt/qm/uh/qd/qmuhqdtbcagnnzltgnfy53wuxxi.jpeg">
            <a:extLst>
              <a:ext uri="{FF2B5EF4-FFF2-40B4-BE49-F238E27FC236}">
                <a16:creationId xmlns:a16="http://schemas.microsoft.com/office/drawing/2014/main" id="{447C7D11-D1E5-42E5-8533-E0E64B434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142474"/>
            <a:ext cx="5544616" cy="500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57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18F0B-669A-4279-9564-10D4CCC0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Стратегия изменения скорости обучения</a:t>
            </a:r>
          </a:p>
        </p:txBody>
      </p:sp>
      <p:pic>
        <p:nvPicPr>
          <p:cNvPr id="4" name="Picture 2" descr="https://habrastorage.org/webt/j9/zu/yi/j9zuyi5do_thph6ylxtaxetvm7q.jpeg">
            <a:extLst>
              <a:ext uri="{FF2B5EF4-FFF2-40B4-BE49-F238E27FC236}">
                <a16:creationId xmlns:a16="http://schemas.microsoft.com/office/drawing/2014/main" id="{FF0D9935-0CBF-4DB0-B023-BDCFA2FA16B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00" y="990137"/>
            <a:ext cx="5558400" cy="380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934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1A5CD-134E-4E93-995C-DA467B0A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ABCD57-D342-4849-BD02-FF08472D2E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Проблема </a:t>
            </a:r>
            <a:r>
              <a:rPr lang="ru-RU" sz="2000" b="1" dirty="0"/>
              <a:t>исчезающих градиентов</a:t>
            </a:r>
            <a:r>
              <a:rPr lang="ru-RU" sz="2000" dirty="0"/>
              <a:t> (</a:t>
            </a:r>
            <a:r>
              <a:rPr lang="ru-RU" sz="2000" dirty="0" err="1"/>
              <a:t>vanishing</a:t>
            </a:r>
            <a:r>
              <a:rPr lang="ru-RU" sz="2000" dirty="0"/>
              <a:t> </a:t>
            </a:r>
            <a:r>
              <a:rPr lang="ru-RU" sz="2000" dirty="0" err="1"/>
              <a:t>gradients</a:t>
            </a:r>
            <a:r>
              <a:rPr lang="ru-RU" sz="2000" dirty="0"/>
              <a:t>) — при вычислении градиента методом обратного распространения он уменьшается по мере прохождения от выходного слоя сети к входному.</a:t>
            </a:r>
          </a:p>
          <a:p>
            <a:r>
              <a:rPr lang="ru-RU" sz="2000" dirty="0"/>
              <a:t>Проблема </a:t>
            </a:r>
            <a:r>
              <a:rPr lang="ru-RU" sz="2000" b="1" dirty="0"/>
              <a:t>взрывного роста градиента</a:t>
            </a:r>
            <a:r>
              <a:rPr lang="ru-RU" sz="2000" dirty="0"/>
              <a:t> (</a:t>
            </a:r>
            <a:r>
              <a:rPr lang="en-US" sz="2000" dirty="0"/>
              <a:t>exploding gradients</a:t>
            </a:r>
            <a:r>
              <a:rPr lang="ru-RU" sz="2000" dirty="0"/>
              <a:t>) проявляется в рекуррентных сетях. Если начать разворачивать рекуррентную сеть, может так сложиться, что градиент пойдет вразнос и станет экспоненциально расти.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37590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BF50E-8B2B-4937-912C-6B06C9CB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Логические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102712-A799-47A2-9DC2-F4C02CAEA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NOT (W=-1.5, T=-1)</a:t>
            </a:r>
          </a:p>
          <a:p>
            <a:r>
              <a:rPr lang="en-US" sz="2000" dirty="0"/>
              <a:t>AND (W1=W2=1, T=1.5)</a:t>
            </a:r>
          </a:p>
          <a:p>
            <a:r>
              <a:rPr lang="en-US" sz="2000" dirty="0"/>
              <a:t>OR (W1=W2=1, T=0.5)</a:t>
            </a:r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89736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B65B49-B7CE-4837-AB1B-E61345BF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XOR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5B20426-579A-446C-985B-AD80117663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7CCB52-26B2-4586-ADC6-02645D02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178"/>
            <a:ext cx="4509032" cy="2880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46E897-4840-4D04-9FB8-38FC7B91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39" y="1352178"/>
            <a:ext cx="465826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07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ОПТИМИЗАТОРЫ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76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Оптимизаторы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Стохастический градиентный спуск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Метод моментов (</a:t>
            </a:r>
            <a:r>
              <a:rPr lang="en-US" sz="2000" dirty="0">
                <a:solidFill>
                  <a:srgbClr val="262626"/>
                </a:solidFill>
              </a:rPr>
              <a:t>Momentum</a:t>
            </a:r>
            <a:r>
              <a:rPr lang="ru-RU" sz="2000" dirty="0">
                <a:solidFill>
                  <a:srgbClr val="262626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Моменты Нестерова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62626"/>
                </a:solidFill>
              </a:rPr>
              <a:t>AdaGrad</a:t>
            </a:r>
            <a:endParaRPr lang="ru-RU" sz="2000" dirty="0">
              <a:solidFill>
                <a:srgbClr val="26262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Среднеквадратичное распространение (</a:t>
            </a:r>
            <a:r>
              <a:rPr lang="en-US" sz="2000" dirty="0" err="1">
                <a:solidFill>
                  <a:srgbClr val="262626"/>
                </a:solidFill>
              </a:rPr>
              <a:t>RMSProp</a:t>
            </a:r>
            <a:r>
              <a:rPr lang="ru-RU" sz="2000" dirty="0">
                <a:solidFill>
                  <a:srgbClr val="262626"/>
                </a:solidFill>
              </a:rPr>
              <a:t>)</a:t>
            </a:r>
            <a:endParaRPr lang="en-US" sz="2000" dirty="0">
              <a:solidFill>
                <a:srgbClr val="26262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Адаптивная оценка момента (</a:t>
            </a:r>
            <a:r>
              <a:rPr lang="en-US" sz="2000" dirty="0">
                <a:solidFill>
                  <a:srgbClr val="262626"/>
                </a:solidFill>
              </a:rPr>
              <a:t>Adam</a:t>
            </a:r>
            <a:r>
              <a:rPr lang="ru-RU" sz="2000" dirty="0">
                <a:solidFill>
                  <a:srgbClr val="26262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6BABF-66B0-4C3E-875D-0925CFFE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Условия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65A5C0A-29A9-4EA5-9775-1D8896802F8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Начальная точка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задается исходя из условий задачи</a:t>
                </a: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Направление спуска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должно удовлетворять условию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Примером является направление вектора антиградиента</a:t>
                </a: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Последовательность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называется </a:t>
                </a:r>
                <a:r>
                  <a:rPr lang="ru-RU" sz="1800" b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сходящейся к точке минимума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, если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при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.</a:t>
                </a: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Сходимость последовательности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при выборе приемлемого направления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и величины шага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зависит от характера функции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и от выбора начальной точки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.</a:t>
                </a:r>
              </a:p>
              <a:p>
                <a:endParaRPr lang="ru-RU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65A5C0A-29A9-4EA5-9775-1D8896802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644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65469-1716-4154-9598-5F5FC726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Стохастический градиентный спуск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0411E9-EF34-42C3-9546-894EAE72E9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ru-RU" sz="2000" dirty="0"/>
              <a:t>Суть – обновление весов по одному объекту</a:t>
            </a:r>
          </a:p>
          <a:p>
            <a:r>
              <a:rPr lang="ru-RU" sz="2000" dirty="0">
                <a:solidFill>
                  <a:srgbClr val="262626"/>
                </a:solidFill>
              </a:rPr>
              <a:t>1 эпоха = 1 итерация</a:t>
            </a:r>
          </a:p>
          <a:p>
            <a:r>
              <a:rPr lang="ru-RU" sz="2000" dirty="0">
                <a:solidFill>
                  <a:srgbClr val="262626"/>
                </a:solidFill>
              </a:rPr>
              <a:t>На каждой эпохе не гарантируется движение в сторону наискорейшего убывания функции</a:t>
            </a:r>
          </a:p>
          <a:p>
            <a:endParaRPr lang="ru-RU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6699B4-78A2-4978-93C2-1054EADEEF5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r="223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5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A4617-8376-478B-8C94-919DB980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 моментов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A9D1BC-A1AA-40B4-9500-6E75FE45C5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Ускорение обучения, особенно в условиях </a:t>
                </a:r>
                <a:r>
                  <a:rPr lang="ru-RU" sz="2000" dirty="0" err="1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овражности</a:t>
                </a:r>
                <a:endParaRPr lang="ru-RU" sz="2000" i="1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262626"/>
                  </a:solidFill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 – коэффициент сохранения</a:t>
                </a:r>
              </a:p>
              <a:p>
                <a:endParaRPr lang="ru-RU" sz="20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FA9D1BC-A1AA-40B4-9500-6E75FE45C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281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57F57-B7FB-40A9-9DFD-3697C0C8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Моменты Нестерова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2077ED-8B95-4A8B-BACF-0A031D00A2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Если мы некоторое время движемся в определённом направлении, то, вероятно, нам следует туда двигаться некоторое время и в будущем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262626"/>
                  </a:solidFill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 – коэффициент сохранения</a:t>
                </a:r>
              </a:p>
              <a:p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Чем меньше коэффициент сохранения, тем ближе моменты Нестерова с стохастическому градиентному спуску</a:t>
                </a:r>
              </a:p>
              <a:p>
                <a:endParaRPr lang="ru-RU" sz="20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12077ED-8B95-4A8B-BACF-0A031D00A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744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57F57-B7FB-40A9-9DFD-3697C0C8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Моменты Нестерова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077ED-8B95-4A8B-BACF-0A031D00A2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ru-RU" sz="2000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DED813C7-B4B9-40AD-ADC5-B38B060E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94" y="1015441"/>
            <a:ext cx="6735214" cy="378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714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71108-2724-4561-B0E7-13A3C672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517E4A-796B-4B4F-A2A8-CD5EBE36A9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8E21DD-27F9-445B-A4C1-081F09B22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0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AF01E-CEBA-4F4A-8535-3C147702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7DBC71-A84C-448C-8528-A5C84D4CEA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CB3E4D-43AE-4AA8-8688-94BF8F43B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10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0B6170-8D57-4C8A-9FFF-B2FC976F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AdaGrad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49E1FA4-BE0E-4651-9513-BE5CDA9BC3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Адаптация скорости обучения в зависимости от значения производной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i="1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sz="2000" dirty="0">
                  <a:solidFill>
                    <a:srgbClr val="262626"/>
                  </a:solidFill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ru-RU" sz="2000" dirty="0">
                  <a:solidFill>
                    <a:srgbClr val="262626"/>
                  </a:solidFill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Быстрее спускается по пологим склонам, но со временем приводит к параличу алгоритма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49E1FA4-BE0E-4651-9513-BE5CDA9BC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 r="-15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69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DB59B-D8BB-47D4-8925-DB066287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RMSProp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B63AC7A-34AD-44F4-B169-5494B89818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Модификация </a:t>
                </a:r>
                <a:r>
                  <a:rPr lang="en-US" sz="2000" dirty="0" err="1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AdaGrad</a:t>
                </a:r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, лучше работает в невыпуклом случае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i="1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sz="2000" dirty="0">
                  <a:solidFill>
                    <a:srgbClr val="262626"/>
                  </a:solidFill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262626"/>
                  </a:solidFill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 – коэффициент затухания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B63AC7A-34AD-44F4-B169-5494B8981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190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DB59B-D8BB-47D4-8925-DB066287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RMSProp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63AC7A-34AD-44F4-B169-5494B89818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ru-RU" sz="2000" dirty="0">
              <a:solidFill>
                <a:srgbClr val="262626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40E896C8-E8E4-4FBB-8A27-14DBF367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82357"/>
            <a:ext cx="6431086" cy="361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989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69179-0AF3-431E-9C46-6239D7F0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Adam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601107-00E9-48CB-890E-86CA00DD44F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Комбинация </a:t>
                </a:r>
                <a:r>
                  <a:rPr lang="en-US" sz="2000" dirty="0" err="1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RMSProp</a:t>
                </a:r>
                <a:r>
                  <a:rPr lang="en-US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 </a:t>
                </a:r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и метода моментов</a:t>
                </a:r>
              </a:p>
              <a:p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Использует первый и второй моменты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000" i="1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endParaRPr lang="ru-RU" sz="2000" i="1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sz="2000" dirty="0">
                  <a:solidFill>
                    <a:srgbClr val="262626"/>
                  </a:solidFill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262626"/>
                  </a:solidFill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=0.9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 </a:t>
                </a:r>
                <a:r>
                  <a:rPr lang="ru-RU" sz="2000" dirty="0">
                    <a:solidFill>
                      <a:srgbClr val="262626"/>
                    </a:solidFill>
                    <a:latin typeface="Golos Text" panose="020B0503020202020204" pitchFamily="34" charset="0"/>
                    <a:ea typeface="Golos Text" panose="020B0503020202020204" pitchFamily="34" charset="0"/>
                  </a:rPr>
                  <a:t>– коэффициенты экспоненциального затухания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9601107-00E9-48CB-890E-86CA00DD4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22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B6563-F7D5-49AA-A194-C2EF09D3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Задача безусловной оптимизации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68A5A47-5585-4BBB-8570-15CE25C20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Есть непрерывно дифференцируемая функция 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E(w)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– отображает элементы вектора 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w 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в </a:t>
                </a:r>
                <a14:m>
                  <m:oMath xmlns:m="http://schemas.openxmlformats.org/officeDocument/2006/math">
                    <m:r>
                      <a:rPr 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.</a:t>
                </a: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Требуется найти такое решение 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w*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, что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.</a:t>
                </a: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Задача – минимизировать функцию стоимости 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E(w)</a:t>
                </a:r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 по отношению к вектору весов </a:t>
                </a:r>
                <a:r>
                  <a:rPr lang="en-US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Для этого </a:t>
                </a:r>
                <a14:m>
                  <m:oMath xmlns:m="http://schemas.openxmlformats.org/officeDocument/2006/math">
                    <m:r>
                      <a:rPr 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Вектор градиента функции стоимости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endParaRPr lang="ru-RU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68A5A47-5585-4BBB-8570-15CE25C20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166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69179-0AF3-431E-9C46-6239D7F0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601107-00E9-48CB-890E-86CA00DD44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ru-RU" sz="2000" dirty="0">
              <a:solidFill>
                <a:srgbClr val="262626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0CD2AB21-4D05-4DC8-8B18-F2D5557E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44" y="1052830"/>
            <a:ext cx="6651124" cy="374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890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7C68DF-4E5B-40A6-AD9D-93DD42AC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E947AA-6783-4920-B7AB-78EE87984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0EAE85-65E2-48FC-AC3B-67683A89B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91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C72A9-A795-487E-8041-92E4620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3BE1DF-DAB2-4E61-88DD-1B19B18682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E9945E-11FB-4E8A-B9F3-EC880205D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0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5677486" y="4468762"/>
            <a:ext cx="311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a-kugaevskikh@yandex.ru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8A0B3-5F54-42C2-899F-C05E91C7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Последовательный спуск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2E790B-1E74-4543-8E85-3A80C32930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Начиная с исходного значения w(0) генерируется последовательность векторов весовых коэффициентов w(1), w(2),..., таких, что с каждой итерацией алгоритма значение функции стоимости уменьшается: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Можно надеяться, что такой алгоритм сойдется к оптимальному решению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800" dirty="0">
                    <a:latin typeface="Golos Text" panose="020B0503020202020204" pitchFamily="34" charset="0"/>
                    <a:ea typeface="Golos Text" panose="020B0503020202020204" pitchFamily="34" charset="0"/>
                  </a:rPr>
                  <a:t>.</a:t>
                </a:r>
                <a:endParaRPr lang="en-US" sz="18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92E790B-1E74-4543-8E85-3A80C3293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s://upload.wikimedia.org/wikipedia/commons/thumb/f/ff/Gradient_descent.svg/350px-Gradient_descent.svg.png">
            <a:extLst>
              <a:ext uri="{FF2B5EF4-FFF2-40B4-BE49-F238E27FC236}">
                <a16:creationId xmlns:a16="http://schemas.microsoft.com/office/drawing/2014/main" id="{A474CAC9-138B-4DCC-8AD1-74B18B98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00" y="1917289"/>
            <a:ext cx="2815206" cy="301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293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B2BE3-BAD6-455F-91EF-D9F7D4A4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Градиентный спуск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5A4F8-EB79-403F-BAB8-5766C0512A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The gradient descent algorithm in action. (1: contour)">
            <a:extLst>
              <a:ext uri="{FF2B5EF4-FFF2-40B4-BE49-F238E27FC236}">
                <a16:creationId xmlns:a16="http://schemas.microsoft.com/office/drawing/2014/main" id="{E24C45F4-9E2B-4E4C-9AFE-F8A61E75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3274"/>
            <a:ext cx="33337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gradient descent algorithm in action. (2: surface)">
            <a:extLst>
              <a:ext uri="{FF2B5EF4-FFF2-40B4-BE49-F238E27FC236}">
                <a16:creationId xmlns:a16="http://schemas.microsoft.com/office/drawing/2014/main" id="{0A107B73-386F-41D7-B251-02985A12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08" y="1273274"/>
            <a:ext cx="3998218" cy="327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54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ED1EB-520D-43BA-B1E1-7ADA55EA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4FFD2-088E-4AF2-8E63-11A734F1B4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Первого порядка</a:t>
            </a:r>
          </a:p>
          <a:p>
            <a:pPr marL="1028700" lvl="1"/>
            <a:r>
              <a:rPr lang="ru-RU" sz="1800" dirty="0"/>
              <a:t>Метод наискорейшего спуска – корректировка весов выполняется в направлении максимального уменьшения функции стоимости, т.е. в направлении, противоположном вектору градиента</a:t>
            </a:r>
          </a:p>
          <a:p>
            <a:pPr marL="1028700" lvl="1"/>
            <a:r>
              <a:rPr lang="ru-RU" sz="1800" dirty="0"/>
              <a:t>Метод градиентного спуска</a:t>
            </a:r>
          </a:p>
          <a:p>
            <a:pPr marL="1028700" lvl="1"/>
            <a:r>
              <a:rPr lang="ru-RU" sz="1800" dirty="0"/>
              <a:t>Метод стохастического градиентного спуска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Второго порядка</a:t>
            </a:r>
          </a:p>
          <a:p>
            <a:pPr marL="1028700" lvl="1"/>
            <a:r>
              <a:rPr lang="ru-RU" sz="1800" dirty="0"/>
              <a:t>Метод Ньютона</a:t>
            </a:r>
          </a:p>
          <a:p>
            <a:pPr marL="1028700" lvl="1"/>
            <a:r>
              <a:rPr lang="ru-RU" sz="1800" dirty="0"/>
              <a:t>Метод Гаусса-Ньютона</a:t>
            </a:r>
          </a:p>
          <a:p>
            <a:pPr marL="1028700" lvl="1"/>
            <a:r>
              <a:rPr lang="ru-RU" sz="1800" dirty="0"/>
              <a:t>Метод </a:t>
            </a:r>
            <a:r>
              <a:rPr lang="ru-RU" sz="1800" dirty="0" err="1"/>
              <a:t>Левенберга-Марквардта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96937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A4382855-D7FC-446C-9BDA-3722654E9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0CBA44-E177-4FA4-B504-1EE065E9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Овраги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A50C3B-0114-48B0-9509-F7FB34C64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sz="1400" dirty="0"/>
              <a:t>Протяжённая узкая долина, имеющая крутой уклон в одном направлении (т.е. по сторонам долины) и плавный уклон в другом (т.е. вдоль долины). </a:t>
            </a:r>
          </a:p>
          <a:p>
            <a:r>
              <a:rPr lang="ru-RU" sz="1400" dirty="0"/>
              <a:t>Довольно часто овраг приводит к минимуму.</a:t>
            </a:r>
          </a:p>
          <a:p>
            <a:r>
              <a:rPr lang="ru-RU" sz="1400" dirty="0"/>
              <a:t>Поскольку навигация по такой форме кривой затруднена, такую кривую часто называют патологическим искривлением (</a:t>
            </a:r>
            <a:r>
              <a:rPr lang="ru-RU" sz="1400" dirty="0" err="1"/>
              <a:t>Pathological</a:t>
            </a:r>
            <a:r>
              <a:rPr lang="ru-RU" sz="1400" dirty="0"/>
              <a:t> </a:t>
            </a:r>
            <a:r>
              <a:rPr lang="ru-RU" sz="1400" dirty="0" err="1"/>
              <a:t>Curvature</a:t>
            </a:r>
            <a:r>
              <a:rPr lang="ru-RU" sz="1400" dirty="0"/>
              <a:t>).</a:t>
            </a:r>
          </a:p>
        </p:txBody>
      </p:sp>
      <p:pic>
        <p:nvPicPr>
          <p:cNvPr id="3076" name="Picture 4" descr="Овраги">
            <a:extLst>
              <a:ext uri="{FF2B5EF4-FFF2-40B4-BE49-F238E27FC236}">
                <a16:creationId xmlns:a16="http://schemas.microsoft.com/office/drawing/2014/main" id="{B241240B-6198-46D9-9EF7-0A3D0C59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3" y="1153886"/>
            <a:ext cx="4542130" cy="317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41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89FEB-175A-44A0-AA83-FD4B08A1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Точки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DB31B2-1AC7-41B2-B453-F63F3B290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2000" dirty="0"/>
              <a:t>Если градиент по всем координатам равен 0, то: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Локальным минимумом, если по всем направлениями вторая производная положительна.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Локальным максимумом, если по всем направлениям вторая производная отрицательна.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Седловой точкой, если по каким-то направлениям вторая производная положительна, а по другим отрицательна (их подавляющее большинство).</a:t>
            </a:r>
          </a:p>
          <a:p>
            <a:r>
              <a:rPr lang="en-US" sz="19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C</a:t>
            </a:r>
            <a:r>
              <a:rPr lang="ru-RU" sz="19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ростом количества параметров оказывается, что все локальные минимумы довольно близко</a:t>
            </a:r>
            <a:r>
              <a:rPr lang="en-US" sz="19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900" b="0" i="0" dirty="0">
                <a:solidFill>
                  <a:srgbClr val="11111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расположены друг к другу и к глобальному минимуму.</a:t>
            </a:r>
            <a:endParaRPr lang="ru-RU" sz="1900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7399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5532</TotalTime>
  <Words>1240</Words>
  <Application>Microsoft Office PowerPoint</Application>
  <PresentationFormat>Экран (16:9)</PresentationFormat>
  <Paragraphs>158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Acrom</vt:lpstr>
      <vt:lpstr>ALS Gorizont Bold Expanded</vt:lpstr>
      <vt:lpstr>Arial</vt:lpstr>
      <vt:lpstr>Calibri</vt:lpstr>
      <vt:lpstr>Cambria Math</vt:lpstr>
      <vt:lpstr>Golos Text</vt:lpstr>
      <vt:lpstr>Golos Text DemiBold</vt:lpstr>
      <vt:lpstr>Тема1</vt:lpstr>
      <vt:lpstr>ОПТИМИЗАЦИЯ ФУНКЦИИ</vt:lpstr>
      <vt:lpstr>Численный метод поиска безусловного минимума</vt:lpstr>
      <vt:lpstr>Условия</vt:lpstr>
      <vt:lpstr>Задача безусловной оптимизации</vt:lpstr>
      <vt:lpstr>Последовательный спуск</vt:lpstr>
      <vt:lpstr>Градиентный спуск</vt:lpstr>
      <vt:lpstr>Методы</vt:lpstr>
      <vt:lpstr>Овраги</vt:lpstr>
      <vt:lpstr>Точки</vt:lpstr>
      <vt:lpstr>Седловые точки</vt:lpstr>
      <vt:lpstr>МНОГОСЛОЙНЫЙ ПЕРСЕПТРОН</vt:lpstr>
      <vt:lpstr>Архитектура</vt:lpstr>
      <vt:lpstr>Признаки</vt:lpstr>
      <vt:lpstr>Распространение сигнала</vt:lpstr>
      <vt:lpstr>Ошибка</vt:lpstr>
      <vt:lpstr>Обратное распространение ошибки</vt:lpstr>
      <vt:lpstr>Обратное распространение ошибки</vt:lpstr>
      <vt:lpstr>Дельта-правило</vt:lpstr>
      <vt:lpstr>Обратное распространение ошибки</vt:lpstr>
      <vt:lpstr>Обратное распространение ошибки</vt:lpstr>
      <vt:lpstr>Функции активации</vt:lpstr>
      <vt:lpstr>Скорость обучения</vt:lpstr>
      <vt:lpstr>Презентация PowerPoint</vt:lpstr>
      <vt:lpstr>Стратегия изменения скорости обучения</vt:lpstr>
      <vt:lpstr>Проблемы</vt:lpstr>
      <vt:lpstr>Логические функции</vt:lpstr>
      <vt:lpstr>XOR</vt:lpstr>
      <vt:lpstr>ОПТИМИЗАТОРЫ</vt:lpstr>
      <vt:lpstr>Оптимизаторы</vt:lpstr>
      <vt:lpstr>Стохастический градиентный спуск</vt:lpstr>
      <vt:lpstr>Метод моментов</vt:lpstr>
      <vt:lpstr>Моменты Нестерова</vt:lpstr>
      <vt:lpstr>Моменты Нестерова</vt:lpstr>
      <vt:lpstr>Презентация PowerPoint</vt:lpstr>
      <vt:lpstr>Презентация PowerPoint</vt:lpstr>
      <vt:lpstr>AdaGrad</vt:lpstr>
      <vt:lpstr>RMSProp</vt:lpstr>
      <vt:lpstr>RMSProp</vt:lpstr>
      <vt:lpstr>Adam</vt:lpstr>
      <vt:lpstr>Adam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Sander</cp:lastModifiedBy>
  <cp:revision>127</cp:revision>
  <dcterms:created xsi:type="dcterms:W3CDTF">2014-06-27T12:30:22Z</dcterms:created>
  <dcterms:modified xsi:type="dcterms:W3CDTF">2022-10-05T12:17:05Z</dcterms:modified>
</cp:coreProperties>
</file>